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 id="260" r:id="rId5"/>
    <p:sldId id="261" r:id="rId6"/>
    <p:sldId id="262" r:id="rId7"/>
    <p:sldId id="264" r:id="rId8"/>
    <p:sldId id="263" r:id="rId9"/>
    <p:sldId id="265" r:id="rId10"/>
    <p:sldId id="266" r:id="rId11"/>
    <p:sldId id="267" r:id="rId12"/>
    <p:sldId id="268" r:id="rId13"/>
    <p:sldId id="269"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GB"/>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5/9/2023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GB"/>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GB"/>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5/9/2023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088FF-3192-41AC-BE87-575493F72A62}"/>
              </a:ext>
            </a:extLst>
          </p:cNvPr>
          <p:cNvSpPr>
            <a:spLocks noGrp="1"/>
          </p:cNvSpPr>
          <p:nvPr>
            <p:ph type="title"/>
          </p:nvPr>
        </p:nvSpPr>
        <p:spPr/>
        <p:txBody>
          <a:bodyPr>
            <a:normAutofit/>
          </a:bodyPr>
          <a:lstStyle/>
          <a:p>
            <a:r>
              <a:rPr lang="en-IN" sz="4800" dirty="0"/>
              <a:t>COURSE BASED PROJECT-</a:t>
            </a:r>
            <a:br>
              <a:rPr lang="en-IN" sz="4800" dirty="0"/>
            </a:br>
            <a:r>
              <a:rPr lang="en-IN" sz="2800" dirty="0"/>
              <a:t>M A C H I N E   L E A R I N I G</a:t>
            </a:r>
            <a:endParaRPr lang="en-US" sz="4800" dirty="0"/>
          </a:p>
        </p:txBody>
      </p:sp>
      <p:sp>
        <p:nvSpPr>
          <p:cNvPr id="3" name="Content Placeholder 2">
            <a:extLst>
              <a:ext uri="{FF2B5EF4-FFF2-40B4-BE49-F238E27FC236}">
                <a16:creationId xmlns:a16="http://schemas.microsoft.com/office/drawing/2014/main" id="{30965AD2-7128-4051-A6C0-CBB5EECF817E}"/>
              </a:ext>
            </a:extLst>
          </p:cNvPr>
          <p:cNvSpPr>
            <a:spLocks noGrp="1"/>
          </p:cNvSpPr>
          <p:nvPr>
            <p:ph idx="1"/>
          </p:nvPr>
        </p:nvSpPr>
        <p:spPr>
          <a:xfrm>
            <a:off x="1141412" y="2249486"/>
            <a:ext cx="10271071" cy="3989995"/>
          </a:xfrm>
        </p:spPr>
        <p:txBody>
          <a:bodyPr>
            <a:normAutofit/>
          </a:bodyPr>
          <a:lstStyle/>
          <a:p>
            <a:pPr marL="0" indent="0">
              <a:buNone/>
            </a:pPr>
            <a:endParaRPr lang="en-IN" sz="3200" dirty="0"/>
          </a:p>
          <a:p>
            <a:pPr marL="0" indent="0">
              <a:buNone/>
            </a:pPr>
            <a:endParaRPr lang="en-IN" sz="3200" dirty="0"/>
          </a:p>
          <a:p>
            <a:pPr marL="0" indent="0">
              <a:buNone/>
            </a:pPr>
            <a:r>
              <a:rPr lang="en-IN" sz="3200" b="1" dirty="0"/>
              <a:t>   </a:t>
            </a:r>
            <a:r>
              <a:rPr lang="en-IN" sz="4400" b="1" dirty="0"/>
              <a:t>HOUSE PRICE PREDICTION USING ML </a:t>
            </a:r>
            <a:r>
              <a:rPr lang="en-IN" sz="4400" dirty="0"/>
              <a:t>                                                                                    </a:t>
            </a:r>
            <a:endParaRPr lang="en-US" sz="4400" dirty="0"/>
          </a:p>
        </p:txBody>
      </p:sp>
    </p:spTree>
    <p:extLst>
      <p:ext uri="{BB962C8B-B14F-4D97-AF65-F5344CB8AC3E}">
        <p14:creationId xmlns:p14="http://schemas.microsoft.com/office/powerpoint/2010/main" val="283368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C87A-4E2F-448F-8BB1-30C1C9D1E888}"/>
              </a:ext>
            </a:extLst>
          </p:cNvPr>
          <p:cNvSpPr>
            <a:spLocks noGrp="1"/>
          </p:cNvSpPr>
          <p:nvPr>
            <p:ph type="title"/>
          </p:nvPr>
        </p:nvSpPr>
        <p:spPr>
          <a:xfrm>
            <a:off x="1141413" y="198105"/>
            <a:ext cx="9905998" cy="1478570"/>
          </a:xfrm>
        </p:spPr>
        <p:txBody>
          <a:bodyPr/>
          <a:lstStyle/>
          <a:p>
            <a:r>
              <a:rPr lang="en-IN" dirty="0"/>
              <a:t>Steps to Create Model </a:t>
            </a:r>
            <a:br>
              <a:rPr lang="en-IN" dirty="0"/>
            </a:br>
            <a:endParaRPr lang="en-US" dirty="0"/>
          </a:p>
        </p:txBody>
      </p:sp>
      <p:sp>
        <p:nvSpPr>
          <p:cNvPr id="3" name="Content Placeholder 2">
            <a:extLst>
              <a:ext uri="{FF2B5EF4-FFF2-40B4-BE49-F238E27FC236}">
                <a16:creationId xmlns:a16="http://schemas.microsoft.com/office/drawing/2014/main" id="{2A0F2825-D39B-4F1B-A661-0791D3697769}"/>
              </a:ext>
            </a:extLst>
          </p:cNvPr>
          <p:cNvSpPr>
            <a:spLocks noGrp="1"/>
          </p:cNvSpPr>
          <p:nvPr>
            <p:ph idx="1"/>
          </p:nvPr>
        </p:nvSpPr>
        <p:spPr>
          <a:xfrm>
            <a:off x="1141412" y="1401379"/>
            <a:ext cx="9905999" cy="4389822"/>
          </a:xfrm>
        </p:spPr>
        <p:txBody>
          <a:bodyPr>
            <a:normAutofit fontScale="70000" lnSpcReduction="20000"/>
          </a:bodyPr>
          <a:lstStyle/>
          <a:p>
            <a:pPr marL="0" indent="0">
              <a:buNone/>
            </a:pPr>
            <a:r>
              <a:rPr lang="en-IN" dirty="0"/>
              <a:t>1. Import Libraries </a:t>
            </a:r>
          </a:p>
          <a:p>
            <a:pPr marL="0" indent="0">
              <a:buNone/>
            </a:pPr>
            <a:r>
              <a:rPr lang="en-IN" dirty="0"/>
              <a:t>2. Load Dataset </a:t>
            </a:r>
          </a:p>
          <a:p>
            <a:pPr marL="0" indent="0">
              <a:buNone/>
            </a:pPr>
            <a:r>
              <a:rPr lang="en-IN" dirty="0"/>
              <a:t>3. Exploratory Data Analysis </a:t>
            </a:r>
          </a:p>
          <a:p>
            <a:pPr marL="0" indent="0">
              <a:buNone/>
            </a:pPr>
            <a:r>
              <a:rPr lang="en-IN" dirty="0"/>
              <a:t>4. Data Cleaning 5. Feature Engineering </a:t>
            </a:r>
          </a:p>
          <a:p>
            <a:pPr marL="0" indent="0">
              <a:buNone/>
            </a:pPr>
            <a:r>
              <a:rPr lang="en-IN" dirty="0"/>
              <a:t>6. Dimensionality Reductions </a:t>
            </a:r>
          </a:p>
          <a:p>
            <a:pPr marL="0" indent="0">
              <a:buNone/>
            </a:pPr>
            <a:r>
              <a:rPr lang="en-IN" dirty="0"/>
              <a:t>7. Outlier Removal using Business Logic </a:t>
            </a:r>
          </a:p>
          <a:p>
            <a:pPr marL="0" indent="0">
              <a:buNone/>
            </a:pPr>
            <a:r>
              <a:rPr lang="en-IN" dirty="0"/>
              <a:t>8. Outlier Removal using Standard Deviation &amp; Mean</a:t>
            </a:r>
          </a:p>
          <a:p>
            <a:pPr marL="0" indent="0">
              <a:buNone/>
            </a:pPr>
            <a:r>
              <a:rPr lang="en-IN" dirty="0"/>
              <a:t> 9. Data Visualization </a:t>
            </a:r>
          </a:p>
          <a:p>
            <a:pPr marL="0" indent="0">
              <a:buNone/>
            </a:pPr>
            <a:r>
              <a:rPr lang="en-IN" dirty="0"/>
              <a:t>10. Building a Model </a:t>
            </a:r>
          </a:p>
          <a:p>
            <a:pPr marL="0" indent="0">
              <a:buNone/>
            </a:pPr>
            <a:r>
              <a:rPr lang="en-IN" dirty="0"/>
              <a:t>11. Test the Model for few properties </a:t>
            </a:r>
          </a:p>
          <a:p>
            <a:pPr marL="0" indent="0">
              <a:buNone/>
            </a:pPr>
            <a:r>
              <a:rPr lang="en-IN" dirty="0"/>
              <a:t>12. Export the tested model to a pickle file</a:t>
            </a:r>
            <a:endParaRPr lang="en-US" dirty="0"/>
          </a:p>
        </p:txBody>
      </p:sp>
    </p:spTree>
    <p:extLst>
      <p:ext uri="{BB962C8B-B14F-4D97-AF65-F5344CB8AC3E}">
        <p14:creationId xmlns:p14="http://schemas.microsoft.com/office/powerpoint/2010/main" val="11983188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729DB-CE32-4345-AE19-049931FDF023}"/>
              </a:ext>
            </a:extLst>
          </p:cNvPr>
          <p:cNvSpPr>
            <a:spLocks noGrp="1"/>
          </p:cNvSpPr>
          <p:nvPr>
            <p:ph type="title"/>
          </p:nvPr>
        </p:nvSpPr>
        <p:spPr>
          <a:xfrm>
            <a:off x="1080103" y="128035"/>
            <a:ext cx="9905998" cy="1478570"/>
          </a:xfrm>
        </p:spPr>
        <p:txBody>
          <a:bodyPr/>
          <a:lstStyle/>
          <a:p>
            <a:r>
              <a:rPr lang="en-IN" dirty="0"/>
              <a:t>TOOLS USED                     </a:t>
            </a:r>
            <a:endParaRPr lang="en-US" dirty="0"/>
          </a:p>
        </p:txBody>
      </p:sp>
      <p:sp>
        <p:nvSpPr>
          <p:cNvPr id="3" name="Content Placeholder 2">
            <a:extLst>
              <a:ext uri="{FF2B5EF4-FFF2-40B4-BE49-F238E27FC236}">
                <a16:creationId xmlns:a16="http://schemas.microsoft.com/office/drawing/2014/main" id="{758241CB-32A0-4E13-9BF4-496FD50D08A4}"/>
              </a:ext>
            </a:extLst>
          </p:cNvPr>
          <p:cNvSpPr>
            <a:spLocks noGrp="1"/>
          </p:cNvSpPr>
          <p:nvPr>
            <p:ph idx="1"/>
          </p:nvPr>
        </p:nvSpPr>
        <p:spPr>
          <a:xfrm>
            <a:off x="1080103" y="646661"/>
            <a:ext cx="9905999" cy="6083304"/>
          </a:xfrm>
        </p:spPr>
        <p:txBody>
          <a:bodyPr>
            <a:normAutofit lnSpcReduction="10000"/>
          </a:bodyPr>
          <a:lstStyle/>
          <a:p>
            <a:pPr marL="0" indent="0">
              <a:buNone/>
            </a:pPr>
            <a:endParaRPr lang="en-IN" sz="3200" dirty="0"/>
          </a:p>
          <a:p>
            <a:pPr marL="0" indent="0">
              <a:buNone/>
            </a:pPr>
            <a:r>
              <a:rPr lang="en-IN" dirty="0"/>
              <a:t>1. Anaconda </a:t>
            </a:r>
          </a:p>
          <a:p>
            <a:pPr marL="0" indent="0">
              <a:buNone/>
            </a:pPr>
            <a:r>
              <a:rPr lang="en-IN" dirty="0"/>
              <a:t>2. </a:t>
            </a:r>
            <a:r>
              <a:rPr lang="en-IN" dirty="0" err="1"/>
              <a:t>Jupyter</a:t>
            </a:r>
            <a:r>
              <a:rPr lang="en-IN" dirty="0"/>
              <a:t> Notebook </a:t>
            </a:r>
          </a:p>
          <a:p>
            <a:pPr marL="0" indent="0">
              <a:buNone/>
            </a:pPr>
            <a:r>
              <a:rPr lang="en-IN" dirty="0"/>
              <a:t>3. Google </a:t>
            </a:r>
            <a:r>
              <a:rPr lang="en-IN" dirty="0" err="1"/>
              <a:t>Colaboratory</a:t>
            </a:r>
            <a:r>
              <a:rPr lang="en-IN" dirty="0"/>
              <a:t> </a:t>
            </a:r>
          </a:p>
          <a:p>
            <a:pPr marL="0" indent="0">
              <a:buNone/>
            </a:pPr>
            <a:r>
              <a:rPr lang="en-IN" dirty="0"/>
              <a:t>4. Flask </a:t>
            </a:r>
          </a:p>
          <a:p>
            <a:pPr marL="0" indent="0">
              <a:buNone/>
            </a:pPr>
            <a:r>
              <a:rPr lang="en-IN" dirty="0"/>
              <a:t>5. Heroku</a:t>
            </a:r>
          </a:p>
          <a:p>
            <a:pPr marL="0" indent="0">
              <a:buNone/>
            </a:pPr>
            <a:r>
              <a:rPr lang="en-IN" dirty="0"/>
              <a:t>                                                                    </a:t>
            </a:r>
            <a:r>
              <a:rPr lang="en-IN" sz="3200" dirty="0"/>
              <a:t>TECHNOLOGIES USED</a:t>
            </a:r>
          </a:p>
          <a:p>
            <a:pPr marL="0" indent="0">
              <a:buNone/>
            </a:pPr>
            <a:r>
              <a:rPr lang="en-IN" dirty="0"/>
              <a:t>                                                                    1.Python </a:t>
            </a:r>
          </a:p>
          <a:p>
            <a:pPr marL="0" indent="0">
              <a:buNone/>
            </a:pPr>
            <a:r>
              <a:rPr lang="en-IN" dirty="0"/>
              <a:t>                                                                    2. HTML </a:t>
            </a:r>
          </a:p>
          <a:p>
            <a:pPr marL="0" indent="0">
              <a:buNone/>
            </a:pPr>
            <a:r>
              <a:rPr lang="en-IN" dirty="0"/>
              <a:t>                                                                    3. CSS </a:t>
            </a:r>
          </a:p>
          <a:p>
            <a:pPr marL="0" indent="0">
              <a:buNone/>
            </a:pPr>
            <a:r>
              <a:rPr lang="en-IN" dirty="0"/>
              <a:t>                                                                    4. Bootstrap</a:t>
            </a:r>
            <a:endParaRPr lang="en-US" dirty="0"/>
          </a:p>
        </p:txBody>
      </p:sp>
    </p:spTree>
    <p:extLst>
      <p:ext uri="{BB962C8B-B14F-4D97-AF65-F5344CB8AC3E}">
        <p14:creationId xmlns:p14="http://schemas.microsoft.com/office/powerpoint/2010/main" val="11881767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16983-D660-4142-A809-88629C075333}"/>
              </a:ext>
            </a:extLst>
          </p:cNvPr>
          <p:cNvSpPr>
            <a:spLocks noGrp="1"/>
          </p:cNvSpPr>
          <p:nvPr>
            <p:ph type="title"/>
          </p:nvPr>
        </p:nvSpPr>
        <p:spPr/>
        <p:txBody>
          <a:bodyPr/>
          <a:lstStyle/>
          <a:p>
            <a:r>
              <a:rPr lang="en-IN" dirty="0"/>
              <a:t>RESULTS</a:t>
            </a:r>
            <a:endParaRPr lang="en-US" dirty="0"/>
          </a:p>
        </p:txBody>
      </p:sp>
      <p:pic>
        <p:nvPicPr>
          <p:cNvPr id="4" name="Picture 4">
            <a:extLst>
              <a:ext uri="{FF2B5EF4-FFF2-40B4-BE49-F238E27FC236}">
                <a16:creationId xmlns:a16="http://schemas.microsoft.com/office/drawing/2014/main" id="{3045B795-02F9-49DA-9E52-D9AE60D0BDA2}"/>
              </a:ext>
            </a:extLst>
          </p:cNvPr>
          <p:cNvPicPr>
            <a:picLocks noGrp="1" noChangeAspect="1"/>
          </p:cNvPicPr>
          <p:nvPr>
            <p:ph idx="1"/>
          </p:nvPr>
        </p:nvPicPr>
        <p:blipFill>
          <a:blip r:embed="rId2"/>
          <a:stretch>
            <a:fillRect/>
          </a:stretch>
        </p:blipFill>
        <p:spPr>
          <a:xfrm>
            <a:off x="723436" y="1951695"/>
            <a:ext cx="5525582" cy="3180857"/>
          </a:xfrm>
        </p:spPr>
      </p:pic>
      <p:pic>
        <p:nvPicPr>
          <p:cNvPr id="5" name="Picture 5">
            <a:extLst>
              <a:ext uri="{FF2B5EF4-FFF2-40B4-BE49-F238E27FC236}">
                <a16:creationId xmlns:a16="http://schemas.microsoft.com/office/drawing/2014/main" id="{10310644-D32A-41A0-B3ED-06014956D04B}"/>
              </a:ext>
            </a:extLst>
          </p:cNvPr>
          <p:cNvPicPr>
            <a:picLocks noChangeAspect="1"/>
          </p:cNvPicPr>
          <p:nvPr/>
        </p:nvPicPr>
        <p:blipFill>
          <a:blip r:embed="rId3"/>
          <a:stretch>
            <a:fillRect/>
          </a:stretch>
        </p:blipFill>
        <p:spPr>
          <a:xfrm>
            <a:off x="6096000" y="994833"/>
            <a:ext cx="5287649" cy="4868333"/>
          </a:xfrm>
          <a:prstGeom prst="rect">
            <a:avLst/>
          </a:prstGeom>
        </p:spPr>
      </p:pic>
    </p:spTree>
    <p:extLst>
      <p:ext uri="{BB962C8B-B14F-4D97-AF65-F5344CB8AC3E}">
        <p14:creationId xmlns:p14="http://schemas.microsoft.com/office/powerpoint/2010/main" val="3876320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FEE6F-9729-4761-961D-B2DC37AC5BE7}"/>
              </a:ext>
            </a:extLst>
          </p:cNvPr>
          <p:cNvSpPr>
            <a:spLocks noGrp="1"/>
          </p:cNvSpPr>
          <p:nvPr>
            <p:ph type="title"/>
          </p:nvPr>
        </p:nvSpPr>
        <p:spPr/>
        <p:txBody>
          <a:bodyPr/>
          <a:lstStyle/>
          <a:p>
            <a:endParaRPr lang="en-US" dirty="0"/>
          </a:p>
        </p:txBody>
      </p:sp>
      <p:pic>
        <p:nvPicPr>
          <p:cNvPr id="4" name="Picture 4">
            <a:extLst>
              <a:ext uri="{FF2B5EF4-FFF2-40B4-BE49-F238E27FC236}">
                <a16:creationId xmlns:a16="http://schemas.microsoft.com/office/drawing/2014/main" id="{8E24DD30-4CDF-47A4-9A84-9AF7E09C57F5}"/>
              </a:ext>
            </a:extLst>
          </p:cNvPr>
          <p:cNvPicPr>
            <a:picLocks noGrp="1" noChangeAspect="1"/>
          </p:cNvPicPr>
          <p:nvPr>
            <p:ph idx="1"/>
          </p:nvPr>
        </p:nvPicPr>
        <p:blipFill>
          <a:blip r:embed="rId2"/>
          <a:stretch>
            <a:fillRect/>
          </a:stretch>
        </p:blipFill>
        <p:spPr>
          <a:xfrm>
            <a:off x="1141413" y="765784"/>
            <a:ext cx="6019377" cy="4822215"/>
          </a:xfrm>
        </p:spPr>
      </p:pic>
      <p:pic>
        <p:nvPicPr>
          <p:cNvPr id="5" name="Picture 5">
            <a:extLst>
              <a:ext uri="{FF2B5EF4-FFF2-40B4-BE49-F238E27FC236}">
                <a16:creationId xmlns:a16="http://schemas.microsoft.com/office/drawing/2014/main" id="{5CAD0209-5FFB-4A2F-85F2-2371178082B1}"/>
              </a:ext>
            </a:extLst>
          </p:cNvPr>
          <p:cNvPicPr>
            <a:picLocks noChangeAspect="1"/>
          </p:cNvPicPr>
          <p:nvPr/>
        </p:nvPicPr>
        <p:blipFill>
          <a:blip r:embed="rId3"/>
          <a:stretch>
            <a:fillRect/>
          </a:stretch>
        </p:blipFill>
        <p:spPr>
          <a:xfrm>
            <a:off x="7456178" y="1548059"/>
            <a:ext cx="4077380" cy="3329436"/>
          </a:xfrm>
          <a:prstGeom prst="rect">
            <a:avLst/>
          </a:prstGeom>
        </p:spPr>
      </p:pic>
    </p:spTree>
    <p:extLst>
      <p:ext uri="{BB962C8B-B14F-4D97-AF65-F5344CB8AC3E}">
        <p14:creationId xmlns:p14="http://schemas.microsoft.com/office/powerpoint/2010/main" val="3455567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ECD74-AA63-4A19-B7D8-C6B6295AB5DB}"/>
              </a:ext>
            </a:extLst>
          </p:cNvPr>
          <p:cNvSpPr>
            <a:spLocks noGrp="1"/>
          </p:cNvSpPr>
          <p:nvPr>
            <p:ph type="title"/>
          </p:nvPr>
        </p:nvSpPr>
        <p:spPr/>
        <p:txBody>
          <a:bodyPr/>
          <a:lstStyle/>
          <a:p>
            <a:r>
              <a:rPr lang="en-IN" dirty="0"/>
              <a:t>CONCLUSIONS</a:t>
            </a:r>
            <a:endParaRPr lang="en-US" dirty="0"/>
          </a:p>
        </p:txBody>
      </p:sp>
      <p:sp>
        <p:nvSpPr>
          <p:cNvPr id="3" name="Content Placeholder 2">
            <a:extLst>
              <a:ext uri="{FF2B5EF4-FFF2-40B4-BE49-F238E27FC236}">
                <a16:creationId xmlns:a16="http://schemas.microsoft.com/office/drawing/2014/main" id="{F173419F-DDCA-43A4-9EFD-FBFAB0BE7BBC}"/>
              </a:ext>
            </a:extLst>
          </p:cNvPr>
          <p:cNvSpPr>
            <a:spLocks noGrp="1"/>
          </p:cNvSpPr>
          <p:nvPr>
            <p:ph idx="1"/>
          </p:nvPr>
        </p:nvSpPr>
        <p:spPr/>
        <p:txBody>
          <a:bodyPr>
            <a:normAutofit lnSpcReduction="10000"/>
          </a:bodyPr>
          <a:lstStyle/>
          <a:p>
            <a:r>
              <a:rPr lang="en-IN" dirty="0"/>
              <a:t>With several characteristics, the suggested method predicts the property price in Bangalore. We experimented with different Machine Learning algorithms to get the best model. When compared to all other algorithms, the Decision Tree Algorithm achieved the lowest loss and the greatest R-squared. Flask was used to create the website. Let's see how our project pans out. Open the HTML web page we generated and run the app.py file in the backend. Input the property's square footage, the number of bedrooms, the number of bathrooms, and the location, then click 'ESTIMATE PRICE.' We </a:t>
            </a:r>
            <a:r>
              <a:rPr lang="en-IN" dirty="0" err="1"/>
              <a:t>fo</a:t>
            </a:r>
            <a:endParaRPr lang="en-US" dirty="0"/>
          </a:p>
        </p:txBody>
      </p:sp>
    </p:spTree>
    <p:extLst>
      <p:ext uri="{BB962C8B-B14F-4D97-AF65-F5344CB8AC3E}">
        <p14:creationId xmlns:p14="http://schemas.microsoft.com/office/powerpoint/2010/main" val="555544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38607-498B-4866-9E80-5ECE74DE7F26}"/>
              </a:ext>
            </a:extLst>
          </p:cNvPr>
          <p:cNvSpPr>
            <a:spLocks noGrp="1"/>
          </p:cNvSpPr>
          <p:nvPr>
            <p:ph type="title"/>
          </p:nvPr>
        </p:nvSpPr>
        <p:spPr/>
        <p:txBody>
          <a:bodyPr/>
          <a:lstStyle/>
          <a:p>
            <a:r>
              <a:rPr lang="en-IN" dirty="0"/>
              <a:t>INTRODUCTION</a:t>
            </a:r>
            <a:endParaRPr lang="en-US" dirty="0"/>
          </a:p>
        </p:txBody>
      </p:sp>
      <p:sp>
        <p:nvSpPr>
          <p:cNvPr id="3" name="Content Placeholder 2">
            <a:extLst>
              <a:ext uri="{FF2B5EF4-FFF2-40B4-BE49-F238E27FC236}">
                <a16:creationId xmlns:a16="http://schemas.microsoft.com/office/drawing/2014/main" id="{B2BB93B7-793D-4401-ACD4-9AB2E2593553}"/>
              </a:ext>
            </a:extLst>
          </p:cNvPr>
          <p:cNvSpPr>
            <a:spLocks noGrp="1"/>
          </p:cNvSpPr>
          <p:nvPr>
            <p:ph idx="1"/>
          </p:nvPr>
        </p:nvSpPr>
        <p:spPr/>
        <p:txBody>
          <a:bodyPr>
            <a:normAutofit lnSpcReduction="10000"/>
          </a:bodyPr>
          <a:lstStyle/>
          <a:p>
            <a:r>
              <a:rPr lang="en-IN" dirty="0"/>
              <a:t>We propose to implement a house price prediction model of Bangalore, India. It’s a Machine Learning model which integrates Data Science and Web Development. Housing prices fluctuate on a daily basis and are sometimes exaggerated rather than based on worth. The major focus of this project is on predicting home prices using genuine factors. Here, we intend to base an evaluation on every basic criterion that is taken into account when establishing the pricing. The goal of this project is to learn Python and get experience in Data Analytics, Machine Learning.</a:t>
            </a:r>
            <a:endParaRPr lang="en-US" dirty="0"/>
          </a:p>
        </p:txBody>
      </p:sp>
    </p:spTree>
    <p:extLst>
      <p:ext uri="{BB962C8B-B14F-4D97-AF65-F5344CB8AC3E}">
        <p14:creationId xmlns:p14="http://schemas.microsoft.com/office/powerpoint/2010/main" val="567950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21922-B67D-446C-996F-65B26090B537}"/>
              </a:ext>
            </a:extLst>
          </p:cNvPr>
          <p:cNvSpPr>
            <a:spLocks noGrp="1"/>
          </p:cNvSpPr>
          <p:nvPr>
            <p:ph type="title"/>
          </p:nvPr>
        </p:nvSpPr>
        <p:spPr/>
        <p:txBody>
          <a:bodyPr/>
          <a:lstStyle/>
          <a:p>
            <a:r>
              <a:rPr lang="en-IN" dirty="0"/>
              <a:t>Main motive</a:t>
            </a:r>
            <a:endParaRPr lang="en-US" dirty="0"/>
          </a:p>
        </p:txBody>
      </p:sp>
      <p:sp>
        <p:nvSpPr>
          <p:cNvPr id="3" name="Content Placeholder 2">
            <a:extLst>
              <a:ext uri="{FF2B5EF4-FFF2-40B4-BE49-F238E27FC236}">
                <a16:creationId xmlns:a16="http://schemas.microsoft.com/office/drawing/2014/main" id="{0ACE8BF5-101E-4AA7-97B0-B38741C820DA}"/>
              </a:ext>
            </a:extLst>
          </p:cNvPr>
          <p:cNvSpPr>
            <a:spLocks noGrp="1"/>
          </p:cNvSpPr>
          <p:nvPr>
            <p:ph idx="1"/>
          </p:nvPr>
        </p:nvSpPr>
        <p:spPr/>
        <p:txBody>
          <a:bodyPr>
            <a:normAutofit fontScale="92500"/>
          </a:bodyPr>
          <a:lstStyle/>
          <a:p>
            <a:r>
              <a:rPr lang="en-IN" dirty="0"/>
              <a:t>This project was made because we were intrigued and we wanted to gain hands-on experience with the Machine Learning Project</a:t>
            </a:r>
          </a:p>
          <a:p>
            <a:r>
              <a:rPr lang="en-IN" dirty="0"/>
              <a:t>We are highly interested in anything related to Machine Learning, the independent project provided us with the opportunity to study and reaffirm our passion for this subject. The capacity to generate guesses, forecasts, and offer machines the ability to learn on their own is both powerful and infinite in terms of application possibilities. Machine Learning may be applied in finance, medicine, and virtually any other field. That is why we opted to base our idea on Machine Learning</a:t>
            </a:r>
          </a:p>
          <a:p>
            <a:endParaRPr lang="en-US" dirty="0"/>
          </a:p>
        </p:txBody>
      </p:sp>
    </p:spTree>
    <p:extLst>
      <p:ext uri="{BB962C8B-B14F-4D97-AF65-F5344CB8AC3E}">
        <p14:creationId xmlns:p14="http://schemas.microsoft.com/office/powerpoint/2010/main" val="17496229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A7A0F-D004-4010-953D-389EE7002D2F}"/>
              </a:ext>
            </a:extLst>
          </p:cNvPr>
          <p:cNvSpPr>
            <a:spLocks noGrp="1"/>
          </p:cNvSpPr>
          <p:nvPr>
            <p:ph type="title"/>
          </p:nvPr>
        </p:nvSpPr>
        <p:spPr>
          <a:xfrm>
            <a:off x="1141413" y="40449"/>
            <a:ext cx="9905998" cy="1478570"/>
          </a:xfrm>
        </p:spPr>
        <p:txBody>
          <a:bodyPr/>
          <a:lstStyle/>
          <a:p>
            <a:r>
              <a:rPr lang="en-IN" dirty="0"/>
              <a:t> LITERATURE SURVEY</a:t>
            </a:r>
            <a:endParaRPr lang="en-US" dirty="0"/>
          </a:p>
        </p:txBody>
      </p:sp>
      <p:sp>
        <p:nvSpPr>
          <p:cNvPr id="3" name="Content Placeholder 2">
            <a:extLst>
              <a:ext uri="{FF2B5EF4-FFF2-40B4-BE49-F238E27FC236}">
                <a16:creationId xmlns:a16="http://schemas.microsoft.com/office/drawing/2014/main" id="{2AAA6BE5-4F11-4293-8C16-FDF055E08700}"/>
              </a:ext>
            </a:extLst>
          </p:cNvPr>
          <p:cNvSpPr>
            <a:spLocks noGrp="1"/>
          </p:cNvSpPr>
          <p:nvPr>
            <p:ph idx="1"/>
          </p:nvPr>
        </p:nvSpPr>
        <p:spPr>
          <a:xfrm>
            <a:off x="1141413" y="1680177"/>
            <a:ext cx="9905998" cy="4941340"/>
          </a:xfrm>
        </p:spPr>
        <p:txBody>
          <a:bodyPr>
            <a:noAutofit/>
          </a:bodyPr>
          <a:lstStyle/>
          <a:p>
            <a:r>
              <a:rPr lang="en-IN" sz="2000" dirty="0"/>
              <a:t>Real Estate Property is not only a person's primary desire, but it also reflects a person's wealth and prestige in today's society. </a:t>
            </a:r>
          </a:p>
          <a:p>
            <a:r>
              <a:rPr lang="en-IN" sz="2000" dirty="0"/>
              <a:t>Real estate investment typically appears to be lucrative since property values do not drop in a choppy fashion. Changes in the value of the real estate will have an impact on many home investors, bankers, policymakers, and others. </a:t>
            </a:r>
          </a:p>
          <a:p>
            <a:r>
              <a:rPr lang="en-IN" sz="2000" dirty="0"/>
              <a:t>Real estate investing appears to be a tempting option for investors. As a result, anticipating the important estate price is an essential economic indicator. </a:t>
            </a:r>
          </a:p>
          <a:p>
            <a:r>
              <a:rPr lang="en-IN" sz="2000" dirty="0"/>
              <a:t>According to the 2011 census, the Asian country ranks second in the world in terms of the number of households, with a total of 24.67 crores. </a:t>
            </a:r>
          </a:p>
          <a:p>
            <a:r>
              <a:rPr lang="en-IN" sz="2000" dirty="0"/>
              <a:t>However, previous recessions have demonstrated that real estate costs cannot be seen. </a:t>
            </a:r>
            <a:endParaRPr lang="en-US" sz="2000" dirty="0"/>
          </a:p>
        </p:txBody>
      </p:sp>
    </p:spTree>
    <p:extLst>
      <p:ext uri="{BB962C8B-B14F-4D97-AF65-F5344CB8AC3E}">
        <p14:creationId xmlns:p14="http://schemas.microsoft.com/office/powerpoint/2010/main" val="1997159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E79D4-EF38-4BC9-894C-12B697685737}"/>
              </a:ext>
            </a:extLst>
          </p:cNvPr>
          <p:cNvSpPr>
            <a:spLocks noGrp="1"/>
          </p:cNvSpPr>
          <p:nvPr>
            <p:ph type="title"/>
          </p:nvPr>
        </p:nvSpPr>
        <p:spPr>
          <a:xfrm>
            <a:off x="1062586" y="-633965"/>
            <a:ext cx="9905998" cy="1478570"/>
          </a:xfrm>
        </p:spPr>
        <p:txBody>
          <a:bodyPr>
            <a:normAutofit/>
          </a:bodyPr>
          <a:lstStyle/>
          <a:p>
            <a:br>
              <a:rPr lang="en-IN" sz="3600" dirty="0"/>
            </a:br>
            <a:endParaRPr lang="en-US" dirty="0"/>
          </a:p>
        </p:txBody>
      </p:sp>
      <p:sp>
        <p:nvSpPr>
          <p:cNvPr id="3" name="Content Placeholder 2">
            <a:extLst>
              <a:ext uri="{FF2B5EF4-FFF2-40B4-BE49-F238E27FC236}">
                <a16:creationId xmlns:a16="http://schemas.microsoft.com/office/drawing/2014/main" id="{B3EEF13E-1D21-43E7-B7BA-31C1D194994E}"/>
              </a:ext>
            </a:extLst>
          </p:cNvPr>
          <p:cNvSpPr>
            <a:spLocks noGrp="1"/>
          </p:cNvSpPr>
          <p:nvPr>
            <p:ph idx="1"/>
          </p:nvPr>
        </p:nvSpPr>
        <p:spPr>
          <a:xfrm>
            <a:off x="1223416" y="0"/>
            <a:ext cx="9905999" cy="3702872"/>
          </a:xfrm>
        </p:spPr>
        <p:txBody>
          <a:bodyPr>
            <a:normAutofit fontScale="25000" lnSpcReduction="20000"/>
          </a:bodyPr>
          <a:lstStyle/>
          <a:p>
            <a:r>
              <a:rPr lang="en-IN" sz="9600" dirty="0"/>
              <a:t>The expenses of significant estate property are linked to the state's economic situation. </a:t>
            </a:r>
          </a:p>
          <a:p>
            <a:r>
              <a:rPr lang="en-IN" sz="9600" dirty="0"/>
              <a:t>Regardless, we don't have accurate standardized approaches to live the significant estate property values. First, we looked at different articles and discussions about machine learning for housing price prediction. </a:t>
            </a:r>
          </a:p>
          <a:p>
            <a:r>
              <a:rPr lang="en-IN" sz="9600" dirty="0"/>
              <a:t>The title of the article is house price prediction, and it is based on machine learning and neural networks. The publication's description is minimal error and the highest accuracy. </a:t>
            </a:r>
          </a:p>
          <a:p>
            <a:r>
              <a:rPr lang="en-IN" sz="9600" dirty="0"/>
              <a:t>The aforementioned title of the paper is Hedonic models based on price data from Belfast infer that submarkets and residential valuation this model is used to identify over a larger spatial scale and implications for the evaluation process related to the selection of comparable evidence and the quality of variables that the values may require. </a:t>
            </a:r>
          </a:p>
          <a:p>
            <a:r>
              <a:rPr lang="en-IN" sz="9600" dirty="0"/>
              <a:t>Understanding current developments in house prices and homeownership are the subject of the study. In this article, they utilized a feedback mechanism or social pandemic that fosters a perception of property as an essential market investment</a:t>
            </a:r>
            <a:endParaRPr lang="en-US" sz="9600" dirty="0"/>
          </a:p>
          <a:p>
            <a:endParaRPr lang="en-US" dirty="0"/>
          </a:p>
        </p:txBody>
      </p:sp>
    </p:spTree>
    <p:extLst>
      <p:ext uri="{BB962C8B-B14F-4D97-AF65-F5344CB8AC3E}">
        <p14:creationId xmlns:p14="http://schemas.microsoft.com/office/powerpoint/2010/main" val="1978878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04F3E-8E93-4116-A131-6FA150B3C36C}"/>
              </a:ext>
            </a:extLst>
          </p:cNvPr>
          <p:cNvSpPr>
            <a:spLocks noGrp="1"/>
          </p:cNvSpPr>
          <p:nvPr>
            <p:ph type="title"/>
          </p:nvPr>
        </p:nvSpPr>
        <p:spPr/>
        <p:txBody>
          <a:bodyPr>
            <a:normAutofit/>
          </a:bodyPr>
          <a:lstStyle/>
          <a:p>
            <a:r>
              <a:rPr lang="en-IN" dirty="0"/>
              <a:t>METHODOLOGY</a:t>
            </a:r>
            <a:br>
              <a:rPr lang="en-IN" sz="3600" dirty="0"/>
            </a:br>
            <a:endParaRPr lang="en-US" dirty="0"/>
          </a:p>
        </p:txBody>
      </p:sp>
      <p:sp>
        <p:nvSpPr>
          <p:cNvPr id="3" name="Content Placeholder 2">
            <a:extLst>
              <a:ext uri="{FF2B5EF4-FFF2-40B4-BE49-F238E27FC236}">
                <a16:creationId xmlns:a16="http://schemas.microsoft.com/office/drawing/2014/main" id="{C37203AE-9D56-45CD-9A73-FCC921831A6D}"/>
              </a:ext>
            </a:extLst>
          </p:cNvPr>
          <p:cNvSpPr>
            <a:spLocks noGrp="1"/>
          </p:cNvSpPr>
          <p:nvPr>
            <p:ph idx="1"/>
          </p:nvPr>
        </p:nvSpPr>
        <p:spPr/>
        <p:txBody>
          <a:bodyPr/>
          <a:lstStyle/>
          <a:p>
            <a:r>
              <a:rPr lang="en-IN" dirty="0"/>
              <a:t>Data Collection</a:t>
            </a:r>
          </a:p>
          <a:p>
            <a:r>
              <a:rPr lang="en-IN" dirty="0"/>
              <a:t>Linear Regression</a:t>
            </a:r>
          </a:p>
          <a:p>
            <a:r>
              <a:rPr lang="en-IN" dirty="0"/>
              <a:t>Decision Tree Regression</a:t>
            </a:r>
          </a:p>
          <a:p>
            <a:r>
              <a:rPr lang="en-IN" dirty="0"/>
              <a:t>Classification Trees</a:t>
            </a:r>
          </a:p>
          <a:p>
            <a:r>
              <a:rPr lang="en-IN" dirty="0"/>
              <a:t>Random Forest Regression </a:t>
            </a:r>
            <a:endParaRPr lang="en-US" dirty="0"/>
          </a:p>
        </p:txBody>
      </p:sp>
    </p:spTree>
    <p:extLst>
      <p:ext uri="{BB962C8B-B14F-4D97-AF65-F5344CB8AC3E}">
        <p14:creationId xmlns:p14="http://schemas.microsoft.com/office/powerpoint/2010/main" val="3707403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A2010-C9F2-48E4-B46D-3164E52E4097}"/>
              </a:ext>
            </a:extLst>
          </p:cNvPr>
          <p:cNvSpPr>
            <a:spLocks noGrp="1"/>
          </p:cNvSpPr>
          <p:nvPr>
            <p:ph type="title"/>
          </p:nvPr>
        </p:nvSpPr>
        <p:spPr/>
        <p:txBody>
          <a:bodyPr/>
          <a:lstStyle/>
          <a:p>
            <a:r>
              <a:rPr lang="en-IN" dirty="0"/>
              <a:t>Data</a:t>
            </a:r>
            <a:endParaRPr lang="en-US" dirty="0"/>
          </a:p>
        </p:txBody>
      </p:sp>
      <p:sp>
        <p:nvSpPr>
          <p:cNvPr id="3" name="Content Placeholder 2">
            <a:extLst>
              <a:ext uri="{FF2B5EF4-FFF2-40B4-BE49-F238E27FC236}">
                <a16:creationId xmlns:a16="http://schemas.microsoft.com/office/drawing/2014/main" id="{E7DB5AB5-66D0-49C6-95A3-FB4EC06B47A6}"/>
              </a:ext>
            </a:extLst>
          </p:cNvPr>
          <p:cNvSpPr>
            <a:spLocks noGrp="1"/>
          </p:cNvSpPr>
          <p:nvPr>
            <p:ph idx="1"/>
          </p:nvPr>
        </p:nvSpPr>
        <p:spPr/>
        <p:txBody>
          <a:bodyPr>
            <a:normAutofit lnSpcReduction="10000"/>
          </a:bodyPr>
          <a:lstStyle/>
          <a:p>
            <a:pPr marL="0" indent="0">
              <a:buNone/>
            </a:pPr>
            <a:r>
              <a:rPr lang="en-IN" dirty="0"/>
              <a:t>Data The data is the most important aspect of a machine learning assignment, to which special attention should be paid. Indeed, the data will heavily affect the findings depending on where we found them, how they are presented, if they are consistent, if there is an outlier, and so on. Many questions must be addressed at this stage to ensure that the learning algorithm is efficient and correct. To obtain, clean, and convert the data, many sub steps are required. We will go through these steps to understand how they've been used in my project and why they're helpful for the machine learning section</a:t>
            </a:r>
            <a:endParaRPr lang="en-US" dirty="0"/>
          </a:p>
        </p:txBody>
      </p:sp>
    </p:spTree>
    <p:extLst>
      <p:ext uri="{BB962C8B-B14F-4D97-AF65-F5344CB8AC3E}">
        <p14:creationId xmlns:p14="http://schemas.microsoft.com/office/powerpoint/2010/main" val="3649141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D69D1-F62C-4695-827E-863262D7F882}"/>
              </a:ext>
            </a:extLst>
          </p:cNvPr>
          <p:cNvSpPr>
            <a:spLocks noGrp="1"/>
          </p:cNvSpPr>
          <p:nvPr>
            <p:ph type="title"/>
          </p:nvPr>
        </p:nvSpPr>
        <p:spPr/>
        <p:txBody>
          <a:bodyPr/>
          <a:lstStyle/>
          <a:p>
            <a:r>
              <a:rPr lang="en-IN" dirty="0"/>
              <a:t>APPROACH</a:t>
            </a:r>
            <a:endParaRPr lang="en-US" dirty="0"/>
          </a:p>
        </p:txBody>
      </p:sp>
      <p:sp>
        <p:nvSpPr>
          <p:cNvPr id="3" name="Content Placeholder 2">
            <a:extLst>
              <a:ext uri="{FF2B5EF4-FFF2-40B4-BE49-F238E27FC236}">
                <a16:creationId xmlns:a16="http://schemas.microsoft.com/office/drawing/2014/main" id="{D7075C72-8A98-4C18-858C-1BF96CF5E187}"/>
              </a:ext>
            </a:extLst>
          </p:cNvPr>
          <p:cNvSpPr>
            <a:spLocks noGrp="1"/>
          </p:cNvSpPr>
          <p:nvPr>
            <p:ph idx="1"/>
          </p:nvPr>
        </p:nvSpPr>
        <p:spPr>
          <a:xfrm>
            <a:off x="1053826" y="1837832"/>
            <a:ext cx="9905999" cy="3541714"/>
          </a:xfrm>
        </p:spPr>
        <p:txBody>
          <a:bodyPr/>
          <a:lstStyle/>
          <a:p>
            <a:pPr marL="0" indent="0">
              <a:buNone/>
            </a:pPr>
            <a:r>
              <a:rPr lang="en-IN" sz="2800" dirty="0"/>
              <a:t>Problem Statement:</a:t>
            </a:r>
          </a:p>
          <a:p>
            <a:pPr marL="0" indent="0">
              <a:buNone/>
            </a:pPr>
            <a:r>
              <a:rPr lang="en-IN" dirty="0"/>
              <a:t>Create a model to estimate the price of houses in Bengaluru.</a:t>
            </a:r>
          </a:p>
          <a:p>
            <a:pPr marL="0" indent="0">
              <a:buNone/>
            </a:pPr>
            <a:endParaRPr lang="en-IN" dirty="0"/>
          </a:p>
          <a:p>
            <a:pPr marL="0" indent="0">
              <a:buNone/>
            </a:pPr>
            <a:r>
              <a:rPr lang="en-IN" sz="2800" dirty="0"/>
              <a:t>Dataset:</a:t>
            </a:r>
          </a:p>
          <a:p>
            <a:pPr marL="0" indent="0">
              <a:buNone/>
            </a:pPr>
            <a:r>
              <a:rPr lang="en-IN" dirty="0"/>
              <a:t>Dataset: https://www.kaggle.com/ameythakur20/bangalorehouse-prices</a:t>
            </a:r>
          </a:p>
          <a:p>
            <a:pPr marL="0" indent="0">
              <a:buNone/>
            </a:pPr>
            <a:endParaRPr lang="en-US" dirty="0"/>
          </a:p>
        </p:txBody>
      </p:sp>
    </p:spTree>
    <p:extLst>
      <p:ext uri="{BB962C8B-B14F-4D97-AF65-F5344CB8AC3E}">
        <p14:creationId xmlns:p14="http://schemas.microsoft.com/office/powerpoint/2010/main" val="1758880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976EC-6727-45C7-9248-80C861EEF7FB}"/>
              </a:ext>
            </a:extLst>
          </p:cNvPr>
          <p:cNvSpPr>
            <a:spLocks noGrp="1"/>
          </p:cNvSpPr>
          <p:nvPr>
            <p:ph type="title"/>
          </p:nvPr>
        </p:nvSpPr>
        <p:spPr/>
        <p:txBody>
          <a:bodyPr/>
          <a:lstStyle/>
          <a:p>
            <a:r>
              <a:rPr lang="en-IN" dirty="0"/>
              <a:t>Project Architecture</a:t>
            </a:r>
            <a:endParaRPr lang="en-US" dirty="0"/>
          </a:p>
        </p:txBody>
      </p:sp>
      <p:pic>
        <p:nvPicPr>
          <p:cNvPr id="4" name="Picture 4">
            <a:extLst>
              <a:ext uri="{FF2B5EF4-FFF2-40B4-BE49-F238E27FC236}">
                <a16:creationId xmlns:a16="http://schemas.microsoft.com/office/drawing/2014/main" id="{C3E62EE5-942D-4614-88F5-0D19AA3A61C8}"/>
              </a:ext>
            </a:extLst>
          </p:cNvPr>
          <p:cNvPicPr>
            <a:picLocks noGrp="1" noChangeAspect="1"/>
          </p:cNvPicPr>
          <p:nvPr>
            <p:ph idx="1"/>
          </p:nvPr>
        </p:nvPicPr>
        <p:blipFill>
          <a:blip r:embed="rId2"/>
          <a:stretch>
            <a:fillRect/>
          </a:stretch>
        </p:blipFill>
        <p:spPr>
          <a:xfrm>
            <a:off x="3808990" y="1944415"/>
            <a:ext cx="4541860" cy="4160344"/>
          </a:xfrm>
        </p:spPr>
      </p:pic>
    </p:spTree>
    <p:extLst>
      <p:ext uri="{BB962C8B-B14F-4D97-AF65-F5344CB8AC3E}">
        <p14:creationId xmlns:p14="http://schemas.microsoft.com/office/powerpoint/2010/main" val="8091244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14</Slides>
  <Notes>0</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Circuit</vt:lpstr>
      <vt:lpstr>COURSE BASED PROJECT- M A C H I N E   L E A R I N I G</vt:lpstr>
      <vt:lpstr>INTRODUCTION</vt:lpstr>
      <vt:lpstr>Main motive</vt:lpstr>
      <vt:lpstr> LITERATURE SURVEY</vt:lpstr>
      <vt:lpstr> </vt:lpstr>
      <vt:lpstr>METHODOLOGY </vt:lpstr>
      <vt:lpstr>Data</vt:lpstr>
      <vt:lpstr>APPROACH</vt:lpstr>
      <vt:lpstr>Project Architecture</vt:lpstr>
      <vt:lpstr>Steps to Create Model  </vt:lpstr>
      <vt:lpstr>TOOLS USED                     </vt:lpstr>
      <vt:lpstr>RESULTS</vt:lpstr>
      <vt:lpstr>PowerPoint Presentation</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BASED PROJECT- M A C H I N E   L E A R I N I G</dc:title>
  <dc:creator>BANDI KARTHIK 20071A12C7</dc:creator>
  <cp:lastModifiedBy>BANDI KARTHIK 20071A12C7</cp:lastModifiedBy>
  <cp:revision>2</cp:revision>
  <dcterms:created xsi:type="dcterms:W3CDTF">2023-05-08T13:52:39Z</dcterms:created>
  <dcterms:modified xsi:type="dcterms:W3CDTF">2023-05-09T08:33:45Z</dcterms:modified>
</cp:coreProperties>
</file>

<file path=docProps/thumbnail.jpeg>
</file>